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0e9a9329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0e9a9329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0e9a93296_0_19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1f0e9a93296_0_194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0e9a9329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0e9a9329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45f6bbd7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45f6bbd7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45f6bbd7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45f6bbd7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45f6bbd7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45f6bbd7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45f6bbd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45f6bbd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45f6bbd7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45f6bbd7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b45f6bbd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b45f6bbd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f0e9a93296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f0e9a93296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0e9a9329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0e9a9329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0e9a9329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0e9a9329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7.gif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21.gif"/><Relationship Id="rId8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uicommits.com/organize-python-code-like-a-pro/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ddit.com/r/learnpython/comments/wirpqi/pycharm_vs_jupyter_notebook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Ma8tS4p27JI&amp;list=PLH6mU1kedUy8fCzkTTJlwsf2EnV_UvOV-" TargetMode="External"/><Relationship Id="rId4" Type="http://schemas.openxmlformats.org/officeDocument/2006/relationships/hyperlink" Target="https://www.youtube.com/watch?v=-njsRb8Tn70&amp;t=636s" TargetMode="External"/><Relationship Id="rId5" Type="http://schemas.openxmlformats.org/officeDocument/2006/relationships/hyperlink" Target="https://dash.plotly.com/" TargetMode="External"/><Relationship Id="rId6" Type="http://schemas.openxmlformats.org/officeDocument/2006/relationships/image" Target="../media/image12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www.simform.com/blog/best-practices-to-build-data-pipelines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DASHing Apps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506125" y="1645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Mrinal Vashisth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06125" y="2437750"/>
            <a:ext cx="7289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PhD Year 2, Computational Psychometrics, TSU,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M.Sc. Human Development: Genetics, Neuroscience and Psychology, TSU,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M.S. Applied Mathematics and Information Technology (Systems Biology and Bioinformatics), ITMO,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B.Tech. Biotechnology, JNU, RI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3760875"/>
            <a:ext cx="2743167" cy="12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nts"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00" y="3662050"/>
            <a:ext cx="4276776" cy="13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Example - GATK4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00" y="1097299"/>
            <a:ext cx="7729795" cy="4046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22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56" name="Google Shape;156;p22"/>
            <p:cNvPicPr preferRelativeResize="0"/>
            <p:nvPr/>
          </p:nvPicPr>
          <p:blipFill rotWithShape="1">
            <a:blip r:embed="rId4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57" name="Google Shape;157;p22"/>
            <p:cNvPicPr preferRelativeResize="0"/>
            <p:nvPr/>
          </p:nvPicPr>
          <p:blipFill rotWithShape="1">
            <a:blip r:embed="rId5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208440" y="-101160"/>
            <a:ext cx="6702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" y="1389225"/>
            <a:ext cx="9143278" cy="228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5397">
            <a:off x="2135165" y="2837200"/>
            <a:ext cx="637559" cy="42552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/>
          <p:nvPr/>
        </p:nvSpPr>
        <p:spPr>
          <a:xfrm>
            <a:off x="208440" y="-101160"/>
            <a:ext cx="67029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latin typeface="Times New Roman"/>
                <a:ea typeface="Times New Roman"/>
                <a:cs typeface="Times New Roman"/>
                <a:sym typeface="Times New Roman"/>
              </a:rPr>
              <a:t>Snakemake</a:t>
            </a:r>
            <a:endParaRPr sz="2800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572750" y="628050"/>
            <a:ext cx="81024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Snakemake has a pure python syntax, we can combine rules and functions together to create a more robust and reproducible analysis.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138" y="2019925"/>
            <a:ext cx="1814675" cy="138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23"/>
          <p:cNvGrpSpPr/>
          <p:nvPr/>
        </p:nvGrpSpPr>
        <p:grpSpPr>
          <a:xfrm>
            <a:off x="7692836" y="4331256"/>
            <a:ext cx="1069031" cy="572649"/>
            <a:chOff x="412025" y="3711450"/>
            <a:chExt cx="2530850" cy="1323125"/>
          </a:xfrm>
        </p:grpSpPr>
        <p:pic>
          <p:nvPicPr>
            <p:cNvPr id="169" name="Google Shape;169;p23"/>
            <p:cNvPicPr preferRelativeResize="0"/>
            <p:nvPr/>
          </p:nvPicPr>
          <p:blipFill rotWithShape="1">
            <a:blip r:embed="rId6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70" name="Google Shape;170;p23"/>
            <p:cNvPicPr preferRelativeResize="0"/>
            <p:nvPr/>
          </p:nvPicPr>
          <p:blipFill rotWithShape="1">
            <a:blip r:embed="rId7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91300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61575"/>
            <a:ext cx="3491299" cy="25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650" y="152400"/>
            <a:ext cx="5143950" cy="317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7650" y="3417050"/>
            <a:ext cx="5143949" cy="157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/>
          <p:nvPr/>
        </p:nvSpPr>
        <p:spPr>
          <a:xfrm>
            <a:off x="6153475" y="572450"/>
            <a:ext cx="2644500" cy="10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Snakefile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Containing rules for execution</a:t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1822100" y="559575"/>
            <a:ext cx="1754400" cy="9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Config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Contains sample information</a:t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3165694"/>
            <a:ext cx="3491300" cy="18911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4"/>
          <p:cNvGrpSpPr/>
          <p:nvPr/>
        </p:nvGrpSpPr>
        <p:grpSpPr>
          <a:xfrm>
            <a:off x="7540436" y="597456"/>
            <a:ext cx="1069031" cy="572649"/>
            <a:chOff x="412025" y="3711450"/>
            <a:chExt cx="2530850" cy="1323125"/>
          </a:xfrm>
        </p:grpSpPr>
        <p:pic>
          <p:nvPicPr>
            <p:cNvPr id="184" name="Google Shape;184;p24"/>
            <p:cNvPicPr preferRelativeResize="0"/>
            <p:nvPr/>
          </p:nvPicPr>
          <p:blipFill rotWithShape="1">
            <a:blip r:embed="rId8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85" name="Google Shape;185;p24"/>
            <p:cNvPicPr preferRelativeResize="0"/>
            <p:nvPr/>
          </p:nvPicPr>
          <p:blipFill rotWithShape="1">
            <a:blip r:embed="rId9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Go to </a:t>
            </a:r>
            <a:r>
              <a:rPr lang="es"/>
              <a:t>Jupyter</a:t>
            </a:r>
            <a:r>
              <a:rPr lang="es"/>
              <a:t> notebook 8.</a:t>
            </a:r>
            <a:endParaRPr/>
          </a:p>
        </p:txBody>
      </p:sp>
      <p:grpSp>
        <p:nvGrpSpPr>
          <p:cNvPr id="191" name="Google Shape;191;p25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92" name="Google Shape;192;p25"/>
            <p:cNvPicPr preferRelativeResize="0"/>
            <p:nvPr/>
          </p:nvPicPr>
          <p:blipFill rotWithShape="1">
            <a:blip r:embed="rId3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93" name="Google Shape;193;p25"/>
            <p:cNvPicPr preferRelativeResize="0"/>
            <p:nvPr/>
          </p:nvPicPr>
          <p:blipFill rotWithShape="1">
            <a:blip r:embed="rId4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Code </a:t>
            </a:r>
            <a:r>
              <a:rPr lang="es"/>
              <a:t>organization</a:t>
            </a:r>
            <a:r>
              <a:rPr lang="es"/>
              <a:t> and practices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4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Recommended reading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https://guicommits.com/organize-python-code-like-a-pro/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891750"/>
            <a:ext cx="5732826" cy="10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200" y="1017725"/>
            <a:ext cx="4689500" cy="270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>
            <a:endCxn id="65" idx="3"/>
          </p:cNvCxnSpPr>
          <p:nvPr/>
        </p:nvCxnSpPr>
        <p:spPr>
          <a:xfrm flipH="1">
            <a:off x="6044526" y="3866125"/>
            <a:ext cx="923400" cy="5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8" name="Google Shape;68;p14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69" name="Google Shape;69;p14"/>
            <p:cNvPicPr preferRelativeResize="0"/>
            <p:nvPr/>
          </p:nvPicPr>
          <p:blipFill rotWithShape="1">
            <a:blip r:embed="rId6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70" name="Google Shape;70;p14"/>
            <p:cNvPicPr preferRelativeResize="0"/>
            <p:nvPr/>
          </p:nvPicPr>
          <p:blipFill rotWithShape="1">
            <a:blip r:embed="rId7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57230" t="0"/>
          <a:stretch/>
        </p:blipFill>
        <p:spPr>
          <a:xfrm>
            <a:off x="218525" y="0"/>
            <a:ext cx="2780949" cy="55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4">
            <a:alphaModFix/>
          </a:blip>
          <a:srcRect b="4187" l="0" r="0" t="0"/>
          <a:stretch/>
        </p:blipFill>
        <p:spPr>
          <a:xfrm>
            <a:off x="3151875" y="532725"/>
            <a:ext cx="5839725" cy="17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151875" y="0"/>
            <a:ext cx="34395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Thesis code organization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999475" y="2427450"/>
            <a:ext cx="15726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Code organization for this class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3980" y="2348475"/>
            <a:ext cx="2919371" cy="295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5"/>
          <p:cNvGrpSpPr/>
          <p:nvPr/>
        </p:nvGrpSpPr>
        <p:grpSpPr>
          <a:xfrm>
            <a:off x="3425636" y="4483656"/>
            <a:ext cx="1069031" cy="572649"/>
            <a:chOff x="412025" y="3711450"/>
            <a:chExt cx="2530850" cy="1323125"/>
          </a:xfrm>
        </p:grpSpPr>
        <p:pic>
          <p:nvPicPr>
            <p:cNvPr id="81" name="Google Shape;81;p15"/>
            <p:cNvPicPr preferRelativeResize="0"/>
            <p:nvPr/>
          </p:nvPicPr>
          <p:blipFill rotWithShape="1">
            <a:blip r:embed="rId6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82" name="Google Shape;82;p15"/>
            <p:cNvPicPr preferRelativeResize="0"/>
            <p:nvPr/>
          </p:nvPicPr>
          <p:blipFill rotWithShape="1">
            <a:blip r:embed="rId7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Notebooks versus IDE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152475"/>
            <a:ext cx="447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https://www.reddit.com/r/learnpython/comments/wirpqi/pycharm_vs_jupyter_notebook/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Notebooks are aimed at visualization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We will take an example of dash app, that can be done using either notebooks or IDEs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IDE is the first solution for developing software/ software design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DASH apps is good for data exploratory and visualization apps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QT, Tinkter and so on, help you to design GUI apps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700" y="1170125"/>
            <a:ext cx="4053899" cy="1964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7700" y="3287516"/>
            <a:ext cx="2839308" cy="17035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6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92" name="Google Shape;92;p16"/>
            <p:cNvPicPr preferRelativeResize="0"/>
            <p:nvPr/>
          </p:nvPicPr>
          <p:blipFill rotWithShape="1">
            <a:blip r:embed="rId6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93" name="Google Shape;93;p16"/>
            <p:cNvPicPr preferRelativeResize="0"/>
            <p:nvPr/>
          </p:nvPicPr>
          <p:blipFill rotWithShape="1">
            <a:blip r:embed="rId7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195950" y="42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Introduction to DASH apps</a:t>
            </a:r>
            <a:endParaRPr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95950" y="1929625"/>
            <a:ext cx="32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Recommended tutorial, if this direction is selected: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https://www.youtube.com/watch?v=Ma8tS4p27JI&amp;list=PLH6mU1kedUy8fCzkTTJlwsf2EnV_UvOV-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Recommended</a:t>
            </a:r>
            <a:r>
              <a:rPr lang="es"/>
              <a:t> </a:t>
            </a:r>
            <a:r>
              <a:rPr lang="es"/>
              <a:t>tutorial, if you want to learn about software architecture and create a modular (modules) structure to your program: </a:t>
            </a:r>
            <a:r>
              <a:rPr lang="es" u="sng">
                <a:solidFill>
                  <a:schemeClr val="hlink"/>
                </a:solidFill>
                <a:hlinkClick r:id="rId4"/>
              </a:rPr>
              <a:t>https://www.youtube.com/watch?v=-njsRb8Tn70&amp;t=636s</a:t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94475" y="11409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https://dash.plotly.com/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6875" y="1153575"/>
            <a:ext cx="5127315" cy="3837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7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03" name="Google Shape;103;p17"/>
            <p:cNvPicPr preferRelativeResize="0"/>
            <p:nvPr/>
          </p:nvPicPr>
          <p:blipFill rotWithShape="1">
            <a:blip r:embed="rId7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04" name="Google Shape;104;p17"/>
            <p:cNvPicPr preferRelativeResize="0"/>
            <p:nvPr/>
          </p:nvPicPr>
          <p:blipFill rotWithShape="1">
            <a:blip r:embed="rId8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Recipe</a:t>
            </a:r>
            <a:r>
              <a:rPr lang="es"/>
              <a:t> for a DASHing app</a:t>
            </a:r>
            <a:br>
              <a:rPr lang="es"/>
            </a:b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/>
          </a:blip>
          <a:srcRect b="0" l="0" r="67377" t="0"/>
          <a:stretch/>
        </p:blipFill>
        <p:spPr>
          <a:xfrm>
            <a:off x="198425" y="1182600"/>
            <a:ext cx="2982951" cy="338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1031800" y="1732975"/>
            <a:ext cx="40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8"/>
          <p:cNvCxnSpPr/>
          <p:nvPr/>
        </p:nvCxnSpPr>
        <p:spPr>
          <a:xfrm>
            <a:off x="1031800" y="2014075"/>
            <a:ext cx="40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8"/>
          <p:cNvCxnSpPr/>
          <p:nvPr/>
        </p:nvCxnSpPr>
        <p:spPr>
          <a:xfrm>
            <a:off x="1031800" y="2265700"/>
            <a:ext cx="405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8"/>
          <p:cNvCxnSpPr/>
          <p:nvPr/>
        </p:nvCxnSpPr>
        <p:spPr>
          <a:xfrm flipH="1" rot="10800000">
            <a:off x="3892400" y="3343325"/>
            <a:ext cx="1074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8"/>
          <p:cNvSpPr/>
          <p:nvPr/>
        </p:nvSpPr>
        <p:spPr>
          <a:xfrm>
            <a:off x="254625" y="2477075"/>
            <a:ext cx="3555000" cy="1736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5231750" y="1402275"/>
            <a:ext cx="23811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assets, data and </a:t>
            </a:r>
            <a:r>
              <a:rPr lang="es" sz="1800">
                <a:solidFill>
                  <a:schemeClr val="dk2"/>
                </a:solidFill>
              </a:rPr>
              <a:t>separate</a:t>
            </a:r>
            <a:r>
              <a:rPr lang="es" sz="1800">
                <a:solidFill>
                  <a:schemeClr val="dk2"/>
                </a:solidFill>
              </a:rPr>
              <a:t> pages of the app goes in these directories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5231750" y="3043775"/>
            <a:ext cx="23811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literally, the entire app</a:t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19" name="Google Shape;119;p18"/>
            <p:cNvPicPr preferRelativeResize="0"/>
            <p:nvPr/>
          </p:nvPicPr>
          <p:blipFill rotWithShape="1">
            <a:blip r:embed="rId4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20" name="Google Shape;120;p18"/>
            <p:cNvPicPr preferRelativeResize="0"/>
            <p:nvPr/>
          </p:nvPicPr>
          <p:blipFill rotWithShape="1">
            <a:blip r:embed="rId5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Practical: Jupyter notebook 7</a:t>
            </a:r>
            <a:endParaRPr/>
          </a:p>
        </p:txBody>
      </p:sp>
      <p:grpSp>
        <p:nvGrpSpPr>
          <p:cNvPr id="126" name="Google Shape;126;p19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27" name="Google Shape;127;p19"/>
            <p:cNvPicPr preferRelativeResize="0"/>
            <p:nvPr/>
          </p:nvPicPr>
          <p:blipFill rotWithShape="1">
            <a:blip r:embed="rId3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28" name="Google Shape;128;p19"/>
            <p:cNvPicPr preferRelativeResize="0"/>
            <p:nvPr/>
          </p:nvPicPr>
          <p:blipFill rotWithShape="1">
            <a:blip r:embed="rId4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ctrTitle"/>
          </p:nvPr>
        </p:nvSpPr>
        <p:spPr>
          <a:xfrm>
            <a:off x="311700" y="744575"/>
            <a:ext cx="85206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 Snakemake</a:t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506125" y="16451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Mrinal Vashisth</a:t>
            </a:r>
            <a:endParaRPr sz="2800">
              <a:solidFill>
                <a:srgbClr val="595959"/>
              </a:solidFill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506125" y="2437750"/>
            <a:ext cx="72891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PhD Year 2, Computational Psychometrics, TSU,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M.Sc. Human Development: Genetics, Neuroscience and Psychology, TSU,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M.S. Applied Mathematics and Information Technology (Systems Biology and Bioinformatics), ITMO, RF</a:t>
            </a:r>
            <a:endParaRPr sz="2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595959"/>
                </a:solidFill>
              </a:rPr>
              <a:t>B.Tech. Biotechnology, JNU, RI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50" y="3760875"/>
            <a:ext cx="2743167" cy="12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vents"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600" y="3662050"/>
            <a:ext cx="4276776" cy="13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Why pipeline?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297105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 txBox="1"/>
          <p:nvPr/>
        </p:nvSpPr>
        <p:spPr>
          <a:xfrm>
            <a:off x="471225" y="4130850"/>
            <a:ext cx="61662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Read pipelining.pdf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963025" y="4293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https://www.simform.com/blog/best-practices-to-build-data-pipelines/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1"/>
          <p:cNvGrpSpPr/>
          <p:nvPr/>
        </p:nvGrpSpPr>
        <p:grpSpPr>
          <a:xfrm>
            <a:off x="7692836" y="445056"/>
            <a:ext cx="1069031" cy="572649"/>
            <a:chOff x="412025" y="3711450"/>
            <a:chExt cx="2530850" cy="1323125"/>
          </a:xfrm>
        </p:grpSpPr>
        <p:pic>
          <p:nvPicPr>
            <p:cNvPr id="147" name="Google Shape;147;p21"/>
            <p:cNvPicPr preferRelativeResize="0"/>
            <p:nvPr/>
          </p:nvPicPr>
          <p:blipFill rotWithShape="1">
            <a:blip r:embed="rId5">
              <a:alphaModFix/>
            </a:blip>
            <a:srcRect b="0" l="0" r="58942" t="0"/>
            <a:stretch/>
          </p:blipFill>
          <p:spPr>
            <a:xfrm>
              <a:off x="412025" y="3760875"/>
              <a:ext cx="1126300" cy="1224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vents" id="148" name="Google Shape;148;p21"/>
            <p:cNvPicPr preferRelativeResize="0"/>
            <p:nvPr/>
          </p:nvPicPr>
          <p:blipFill rotWithShape="1">
            <a:blip r:embed="rId6">
              <a:alphaModFix/>
            </a:blip>
            <a:srcRect b="0" l="3037" r="68142" t="0"/>
            <a:stretch/>
          </p:blipFill>
          <p:spPr>
            <a:xfrm>
              <a:off x="1710300" y="3711450"/>
              <a:ext cx="1232575" cy="13231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